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30"/>
  </p:notesMasterIdLst>
  <p:sldIdLst>
    <p:sldId id="298" r:id="rId5"/>
    <p:sldId id="301" r:id="rId6"/>
    <p:sldId id="302" r:id="rId7"/>
    <p:sldId id="309" r:id="rId8"/>
    <p:sldId id="327" r:id="rId9"/>
    <p:sldId id="310" r:id="rId10"/>
    <p:sldId id="311" r:id="rId11"/>
    <p:sldId id="312" r:id="rId12"/>
    <p:sldId id="313" r:id="rId13"/>
    <p:sldId id="314" r:id="rId14"/>
    <p:sldId id="315" r:id="rId15"/>
    <p:sldId id="317" r:id="rId16"/>
    <p:sldId id="318" r:id="rId17"/>
    <p:sldId id="319" r:id="rId18"/>
    <p:sldId id="320" r:id="rId19"/>
    <p:sldId id="321" r:id="rId20"/>
    <p:sldId id="322" r:id="rId21"/>
    <p:sldId id="323" r:id="rId22"/>
    <p:sldId id="324" r:id="rId23"/>
    <p:sldId id="328" r:id="rId24"/>
    <p:sldId id="305" r:id="rId25"/>
    <p:sldId id="306" r:id="rId26"/>
    <p:sldId id="307" r:id="rId27"/>
    <p:sldId id="308" r:id="rId28"/>
    <p:sldId id="304"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8" Type="http://schemas.openxmlformats.org/officeDocument/2006/relationships/slide" Target="slides/slide4.xml"/></Relationships>
</file>

<file path=ppt/media/image1.jpeg>
</file>

<file path=ppt/media/image10.png>
</file>

<file path=ppt/media/image11.png>
</file>

<file path=ppt/media/image12.png>
</file>

<file path=ppt/media/image13.jpg>
</file>

<file path=ppt/media/image14.png>
</file>

<file path=ppt/media/image15.png>
</file>

<file path=ppt/media/image16.jpg>
</file>

<file path=ppt/media/image17.jpg>
</file>

<file path=ppt/media/image18.jpg>
</file>

<file path=ppt/media/image19.jpg>
</file>

<file path=ppt/media/image2.jpeg>
</file>

<file path=ppt/media/image20.jpg>
</file>

<file path=ppt/media/image21.jpg>
</file>

<file path=ppt/media/image22.png>
</file>

<file path=ppt/media/image23.png>
</file>

<file path=ppt/media/image24.png>
</file>

<file path=ppt/media/image25.jpeg>
</file>

<file path=ppt/media/image26.jpeg>
</file>

<file path=ppt/media/image27.jpeg>
</file>

<file path=ppt/media/image28.jpeg>
</file>

<file path=ppt/media/image29.png>
</file>

<file path=ppt/media/image3.jpg>
</file>

<file path=ppt/media/image30.jpeg>
</file>

<file path=ppt/media/image31.jpeg>
</file>

<file path=ppt/media/image32.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8914E6-5167-4524-A93A-BD75265AB700}" type="datetimeFigureOut">
              <a:rPr lang="en-IN" smtClean="0"/>
              <a:t>09-04-2022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BA48A9-F9B5-40EE-B06E-3183F4E5385C}" type="slidenum">
              <a:rPr lang="en-IN" smtClean="0"/>
              <a:t>‹#›</a:t>
            </a:fld>
            <a:endParaRPr lang="en-IN"/>
          </a:p>
        </p:txBody>
      </p:sp>
    </p:spTree>
    <p:extLst>
      <p:ext uri="{BB962C8B-B14F-4D97-AF65-F5344CB8AC3E}">
        <p14:creationId xmlns:p14="http://schemas.microsoft.com/office/powerpoint/2010/main" val="1445301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4/9/2022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4/9/2022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4/9/2022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4/9/2022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4/9/2022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4/9/2022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4/9/2022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4/9/2022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4/9/2022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4/9/2022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13.jp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g"/><Relationship Id="rId7" Type="http://schemas.openxmlformats.org/officeDocument/2006/relationships/image" Target="../media/image21.jpg"/><Relationship Id="rId2" Type="http://schemas.openxmlformats.org/officeDocument/2006/relationships/image" Target="../media/image16.jpg"/><Relationship Id="rId1" Type="http://schemas.openxmlformats.org/officeDocument/2006/relationships/slideLayout" Target="../slideLayouts/slideLayout7.xml"/><Relationship Id="rId6" Type="http://schemas.openxmlformats.org/officeDocument/2006/relationships/image" Target="../media/image20.jpg"/><Relationship Id="rId5" Type="http://schemas.openxmlformats.org/officeDocument/2006/relationships/image" Target="../media/image19.jpg"/><Relationship Id="rId4" Type="http://schemas.openxmlformats.org/officeDocument/2006/relationships/image" Target="../media/image18.jp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Layout" Target="../slideLayouts/slideLayout7.xml"/><Relationship Id="rId4" Type="http://schemas.openxmlformats.org/officeDocument/2006/relationships/image" Target="../media/image27.jpeg"/></Relationships>
</file>

<file path=ppt/slides/_rels/slide21.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s://sitesmatrix.com/blog/top-10-effective-advertisement-ideas/" TargetMode="External"/><Relationship Id="rId2" Type="http://schemas.openxmlformats.org/officeDocument/2006/relationships/image" Target="../media/image3.jpg"/><Relationship Id="rId1" Type="http://schemas.openxmlformats.org/officeDocument/2006/relationships/slideLayout" Target="../slideLayouts/slideLayout7.xml"/><Relationship Id="rId4" Type="http://schemas.openxmlformats.org/officeDocument/2006/relationships/hyperlink" Target="https://creativecommons.org/licenses/by/3.0/"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303993"/>
            <a:ext cx="3214307" cy="2901694"/>
          </a:xfrm>
        </p:spPr>
        <p:txBody>
          <a:bodyPr anchor="b">
            <a:normAutofit/>
          </a:bodyPr>
          <a:lstStyle/>
          <a:p>
            <a:pPr algn="ctr"/>
            <a:r>
              <a:rPr lang="en-US" sz="2800" dirty="0">
                <a:latin typeface="Times New Roman" panose="02020603050405020304" pitchFamily="18" charset="0"/>
                <a:cs typeface="Times New Roman" panose="02020603050405020304" pitchFamily="18" charset="0"/>
              </a:rPr>
              <a:t>Traffic Sign Recognition for better performance in self driving cars using Deep Learning Techniques</a:t>
            </a:r>
            <a:endParaRPr lang="en-US" sz="2800" dirty="0">
              <a:solidFill>
                <a:schemeClr val="tx1"/>
              </a:solidFill>
            </a:endParaRP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TextBox 6">
            <a:extLst>
              <a:ext uri="{FF2B5EF4-FFF2-40B4-BE49-F238E27FC236}">
                <a16:creationId xmlns:a16="http://schemas.microsoft.com/office/drawing/2014/main" id="{BB23A503-2BEC-4A6F-99D7-65A4E5A07BFA}"/>
              </a:ext>
            </a:extLst>
          </p:cNvPr>
          <p:cNvSpPr txBox="1"/>
          <p:nvPr/>
        </p:nvSpPr>
        <p:spPr>
          <a:xfrm>
            <a:off x="8849911" y="4626686"/>
            <a:ext cx="1799082" cy="369332"/>
          </a:xfrm>
          <a:prstGeom prst="rect">
            <a:avLst/>
          </a:prstGeom>
          <a:noFill/>
        </p:spPr>
        <p:txBody>
          <a:bodyPr wrap="none" rtlCol="0">
            <a:spAutoFit/>
          </a:bodyPr>
          <a:lstStyle/>
          <a:p>
            <a:r>
              <a:rPr lang="en-US" dirty="0"/>
              <a:t>MAJOR PROJECT</a:t>
            </a:r>
            <a:endParaRPr lang="en-IN" dirty="0"/>
          </a:p>
        </p:txBody>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orkflow Engine Free Download">
            <a:extLst>
              <a:ext uri="{FF2B5EF4-FFF2-40B4-BE49-F238E27FC236}">
                <a16:creationId xmlns:a16="http://schemas.microsoft.com/office/drawing/2014/main" id="{54640088-1711-4797-9EE6-1750CF2F40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145" y="656948"/>
            <a:ext cx="5354854" cy="518455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92632F8B-C9F6-43E0-B475-6D1D41B3E003}"/>
              </a:ext>
            </a:extLst>
          </p:cNvPr>
          <p:cNvPicPr>
            <a:picLocks noChangeAspect="1"/>
          </p:cNvPicPr>
          <p:nvPr/>
        </p:nvPicPr>
        <p:blipFill rotWithShape="1">
          <a:blip r:embed="rId3"/>
          <a:srcRect r="17209"/>
          <a:stretch/>
        </p:blipFill>
        <p:spPr>
          <a:xfrm>
            <a:off x="5542624" y="1855432"/>
            <a:ext cx="6480699" cy="4403113"/>
          </a:xfrm>
          <a:prstGeom prst="rect">
            <a:avLst/>
          </a:prstGeom>
        </p:spPr>
      </p:pic>
      <p:sp>
        <p:nvSpPr>
          <p:cNvPr id="5" name="TextBox 4">
            <a:extLst>
              <a:ext uri="{FF2B5EF4-FFF2-40B4-BE49-F238E27FC236}">
                <a16:creationId xmlns:a16="http://schemas.microsoft.com/office/drawing/2014/main" id="{3D1C38BD-9167-4C87-8B44-D08B80CC0FCE}"/>
              </a:ext>
            </a:extLst>
          </p:cNvPr>
          <p:cNvSpPr txBox="1"/>
          <p:nvPr/>
        </p:nvSpPr>
        <p:spPr>
          <a:xfrm>
            <a:off x="5595890" y="0"/>
            <a:ext cx="6427433" cy="1938992"/>
          </a:xfrm>
          <a:prstGeom prst="rect">
            <a:avLst/>
          </a:prstGeom>
          <a:noFill/>
        </p:spPr>
        <p:txBody>
          <a:bodyPr wrap="square" rtlCol="0">
            <a:spAutoFit/>
          </a:bodyPr>
          <a:lstStyle/>
          <a:p>
            <a:pPr marL="285750" indent="-285750">
              <a:buFont typeface="Wingdings" panose="05000000000000000000" pitchFamily="2" charset="2"/>
              <a:buChar char="§"/>
            </a:pPr>
            <a:r>
              <a:rPr lang="en-US"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IMPORTING THE IMAGES AND IMAGE PROCESSING</a:t>
            </a:r>
          </a:p>
        </p:txBody>
      </p:sp>
    </p:spTree>
    <p:extLst>
      <p:ext uri="{BB962C8B-B14F-4D97-AF65-F5344CB8AC3E}">
        <p14:creationId xmlns:p14="http://schemas.microsoft.com/office/powerpoint/2010/main" val="14803233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orkflow Engine Free Download">
            <a:extLst>
              <a:ext uri="{FF2B5EF4-FFF2-40B4-BE49-F238E27FC236}">
                <a16:creationId xmlns:a16="http://schemas.microsoft.com/office/drawing/2014/main" id="{54640088-1711-4797-9EE6-1750CF2F40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91118" y="754603"/>
            <a:ext cx="4832206" cy="467853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5C419A52-561E-44F0-B981-2B1282F43F29}"/>
              </a:ext>
            </a:extLst>
          </p:cNvPr>
          <p:cNvPicPr>
            <a:picLocks noChangeAspect="1"/>
          </p:cNvPicPr>
          <p:nvPr/>
        </p:nvPicPr>
        <p:blipFill rotWithShape="1">
          <a:blip r:embed="rId3"/>
          <a:srcRect r="2661" b="25437"/>
          <a:stretch/>
        </p:blipFill>
        <p:spPr>
          <a:xfrm>
            <a:off x="168676" y="2461334"/>
            <a:ext cx="7128769" cy="3071674"/>
          </a:xfrm>
          <a:prstGeom prst="rect">
            <a:avLst/>
          </a:prstGeom>
        </p:spPr>
      </p:pic>
      <p:sp>
        <p:nvSpPr>
          <p:cNvPr id="5" name="TextBox 4">
            <a:extLst>
              <a:ext uri="{FF2B5EF4-FFF2-40B4-BE49-F238E27FC236}">
                <a16:creationId xmlns:a16="http://schemas.microsoft.com/office/drawing/2014/main" id="{12DAA9B3-B9F9-47AB-BC9E-2617B9B71B28}"/>
              </a:ext>
            </a:extLst>
          </p:cNvPr>
          <p:cNvSpPr txBox="1"/>
          <p:nvPr/>
        </p:nvSpPr>
        <p:spPr>
          <a:xfrm>
            <a:off x="519343" y="663272"/>
            <a:ext cx="6427433" cy="1323439"/>
          </a:xfrm>
          <a:prstGeom prst="rect">
            <a:avLst/>
          </a:prstGeom>
          <a:noFill/>
        </p:spPr>
        <p:txBody>
          <a:bodyPr wrap="square" rtlCol="0">
            <a:spAutoFit/>
          </a:bodyPr>
          <a:lstStyle/>
          <a:p>
            <a:pPr marL="285750" indent="-285750">
              <a:buFont typeface="Wingdings" panose="05000000000000000000" pitchFamily="2" charset="2"/>
              <a:buChar char="§"/>
            </a:pPr>
            <a:r>
              <a:rPr lang="en-US"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IMAGE AUGMENTATION</a:t>
            </a:r>
          </a:p>
        </p:txBody>
      </p:sp>
    </p:spTree>
    <p:extLst>
      <p:ext uri="{BB962C8B-B14F-4D97-AF65-F5344CB8AC3E}">
        <p14:creationId xmlns:p14="http://schemas.microsoft.com/office/powerpoint/2010/main" val="11330841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orkflow Engine Free Download">
            <a:extLst>
              <a:ext uri="{FF2B5EF4-FFF2-40B4-BE49-F238E27FC236}">
                <a16:creationId xmlns:a16="http://schemas.microsoft.com/office/drawing/2014/main" id="{54640088-1711-4797-9EE6-1750CF2F40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736" y="541539"/>
            <a:ext cx="4997253" cy="483833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27C4FC3D-E280-4873-A11C-2C5EAFDDE383}"/>
              </a:ext>
            </a:extLst>
          </p:cNvPr>
          <p:cNvSpPr txBox="1"/>
          <p:nvPr/>
        </p:nvSpPr>
        <p:spPr>
          <a:xfrm>
            <a:off x="5672831" y="162437"/>
            <a:ext cx="6427433" cy="707886"/>
          </a:xfrm>
          <a:prstGeom prst="rect">
            <a:avLst/>
          </a:prstGeom>
          <a:noFill/>
        </p:spPr>
        <p:txBody>
          <a:bodyPr wrap="square" rtlCol="0">
            <a:spAutoFit/>
          </a:bodyPr>
          <a:lstStyle/>
          <a:p>
            <a:pPr marL="285750" indent="-285750">
              <a:buFont typeface="Wingdings" panose="05000000000000000000" pitchFamily="2" charset="2"/>
              <a:buChar char="§"/>
            </a:pPr>
            <a:r>
              <a:rPr lang="en-US"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DATA VISUALIZATION</a:t>
            </a:r>
          </a:p>
        </p:txBody>
      </p:sp>
      <p:pic>
        <p:nvPicPr>
          <p:cNvPr id="5" name="Picture 4">
            <a:extLst>
              <a:ext uri="{FF2B5EF4-FFF2-40B4-BE49-F238E27FC236}">
                <a16:creationId xmlns:a16="http://schemas.microsoft.com/office/drawing/2014/main" id="{875F6095-7526-404C-8AB0-66AB49FEF042}"/>
              </a:ext>
            </a:extLst>
          </p:cNvPr>
          <p:cNvPicPr>
            <a:picLocks noChangeAspect="1"/>
          </p:cNvPicPr>
          <p:nvPr/>
        </p:nvPicPr>
        <p:blipFill rotWithShape="1">
          <a:blip r:embed="rId3"/>
          <a:srcRect r="19394" b="27120"/>
          <a:stretch/>
        </p:blipFill>
        <p:spPr>
          <a:xfrm>
            <a:off x="5299967" y="964714"/>
            <a:ext cx="5759525" cy="2929189"/>
          </a:xfrm>
          <a:prstGeom prst="rect">
            <a:avLst/>
          </a:prstGeom>
        </p:spPr>
      </p:pic>
      <p:pic>
        <p:nvPicPr>
          <p:cNvPr id="7" name="Picture 6">
            <a:extLst>
              <a:ext uri="{FF2B5EF4-FFF2-40B4-BE49-F238E27FC236}">
                <a16:creationId xmlns:a16="http://schemas.microsoft.com/office/drawing/2014/main" id="{312AB615-9968-4109-B736-02B6FB62B202}"/>
              </a:ext>
            </a:extLst>
          </p:cNvPr>
          <p:cNvPicPr>
            <a:picLocks noChangeAspect="1"/>
          </p:cNvPicPr>
          <p:nvPr/>
        </p:nvPicPr>
        <p:blipFill>
          <a:blip r:embed="rId4"/>
          <a:stretch>
            <a:fillRect/>
          </a:stretch>
        </p:blipFill>
        <p:spPr>
          <a:xfrm>
            <a:off x="5922441" y="4050437"/>
            <a:ext cx="5928212" cy="2216955"/>
          </a:xfrm>
          <a:prstGeom prst="rect">
            <a:avLst/>
          </a:prstGeom>
        </p:spPr>
      </p:pic>
    </p:spTree>
    <p:extLst>
      <p:ext uri="{BB962C8B-B14F-4D97-AF65-F5344CB8AC3E}">
        <p14:creationId xmlns:p14="http://schemas.microsoft.com/office/powerpoint/2010/main" val="12262593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orkflow Engine Free Download">
            <a:extLst>
              <a:ext uri="{FF2B5EF4-FFF2-40B4-BE49-F238E27FC236}">
                <a16:creationId xmlns:a16="http://schemas.microsoft.com/office/drawing/2014/main" id="{54640088-1711-4797-9EE6-1750CF2F40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13865" y="674703"/>
            <a:ext cx="5354854" cy="518455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766419E-E1DA-43A9-B1F9-9A086A02F067}"/>
              </a:ext>
            </a:extLst>
          </p:cNvPr>
          <p:cNvSpPr txBox="1"/>
          <p:nvPr/>
        </p:nvSpPr>
        <p:spPr>
          <a:xfrm>
            <a:off x="541537" y="998738"/>
            <a:ext cx="6427433" cy="707886"/>
          </a:xfrm>
          <a:prstGeom prst="rect">
            <a:avLst/>
          </a:prstGeom>
          <a:noFill/>
        </p:spPr>
        <p:txBody>
          <a:bodyPr wrap="square" rtlCol="0">
            <a:spAutoFit/>
          </a:bodyPr>
          <a:lstStyle/>
          <a:p>
            <a:pPr marL="285750" indent="-285750">
              <a:buFont typeface="Wingdings" panose="05000000000000000000" pitchFamily="2" charset="2"/>
              <a:buChar char="§"/>
            </a:pPr>
            <a:r>
              <a:rPr lang="en-US"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MODEL BUILDING</a:t>
            </a:r>
          </a:p>
        </p:txBody>
      </p:sp>
      <p:pic>
        <p:nvPicPr>
          <p:cNvPr id="5" name="Picture 4">
            <a:extLst>
              <a:ext uri="{FF2B5EF4-FFF2-40B4-BE49-F238E27FC236}">
                <a16:creationId xmlns:a16="http://schemas.microsoft.com/office/drawing/2014/main" id="{32135C13-5613-49F2-9CC8-7F6D6E316CCD}"/>
              </a:ext>
            </a:extLst>
          </p:cNvPr>
          <p:cNvPicPr>
            <a:picLocks noChangeAspect="1"/>
          </p:cNvPicPr>
          <p:nvPr/>
        </p:nvPicPr>
        <p:blipFill rotWithShape="1">
          <a:blip r:embed="rId3"/>
          <a:srcRect r="9126" b="17670"/>
          <a:stretch/>
        </p:blipFill>
        <p:spPr>
          <a:xfrm>
            <a:off x="223281" y="2232841"/>
            <a:ext cx="6262611" cy="3191523"/>
          </a:xfrm>
          <a:prstGeom prst="rect">
            <a:avLst/>
          </a:prstGeom>
        </p:spPr>
      </p:pic>
    </p:spTree>
    <p:extLst>
      <p:ext uri="{BB962C8B-B14F-4D97-AF65-F5344CB8AC3E}">
        <p14:creationId xmlns:p14="http://schemas.microsoft.com/office/powerpoint/2010/main" val="12203948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orkflow Engine Free Download">
            <a:extLst>
              <a:ext uri="{FF2B5EF4-FFF2-40B4-BE49-F238E27FC236}">
                <a16:creationId xmlns:a16="http://schemas.microsoft.com/office/drawing/2014/main" id="{54640088-1711-4797-9EE6-1750CF2F40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145" y="656948"/>
            <a:ext cx="5354854" cy="518455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D1C38BD-9167-4C87-8B44-D08B80CC0FCE}"/>
              </a:ext>
            </a:extLst>
          </p:cNvPr>
          <p:cNvSpPr txBox="1"/>
          <p:nvPr/>
        </p:nvSpPr>
        <p:spPr>
          <a:xfrm>
            <a:off x="6421513" y="656948"/>
            <a:ext cx="6427433" cy="707886"/>
          </a:xfrm>
          <a:prstGeom prst="rect">
            <a:avLst/>
          </a:prstGeom>
          <a:noFill/>
        </p:spPr>
        <p:txBody>
          <a:bodyPr wrap="square" rtlCol="0">
            <a:spAutoFit/>
          </a:bodyPr>
          <a:lstStyle/>
          <a:p>
            <a:pPr marL="285750" indent="-285750">
              <a:buFont typeface="Wingdings" panose="05000000000000000000" pitchFamily="2" charset="2"/>
              <a:buChar char="§"/>
            </a:pPr>
            <a:r>
              <a:rPr lang="en-US"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TRAINING</a:t>
            </a:r>
          </a:p>
        </p:txBody>
      </p:sp>
      <p:pic>
        <p:nvPicPr>
          <p:cNvPr id="4" name="Picture 3">
            <a:extLst>
              <a:ext uri="{FF2B5EF4-FFF2-40B4-BE49-F238E27FC236}">
                <a16:creationId xmlns:a16="http://schemas.microsoft.com/office/drawing/2014/main" id="{2872D743-A1F5-4654-AFCC-CDF1FFE78AFD}"/>
              </a:ext>
            </a:extLst>
          </p:cNvPr>
          <p:cNvPicPr>
            <a:picLocks noChangeAspect="1"/>
          </p:cNvPicPr>
          <p:nvPr/>
        </p:nvPicPr>
        <p:blipFill rotWithShape="1">
          <a:blip r:embed="rId3"/>
          <a:srcRect r="25874" b="12751"/>
          <a:stretch/>
        </p:blipFill>
        <p:spPr>
          <a:xfrm>
            <a:off x="5726097" y="1526958"/>
            <a:ext cx="6208231" cy="4110361"/>
          </a:xfrm>
          <a:prstGeom prst="rect">
            <a:avLst/>
          </a:prstGeom>
        </p:spPr>
      </p:pic>
      <p:sp>
        <p:nvSpPr>
          <p:cNvPr id="6" name="TextBox 5">
            <a:extLst>
              <a:ext uri="{FF2B5EF4-FFF2-40B4-BE49-F238E27FC236}">
                <a16:creationId xmlns:a16="http://schemas.microsoft.com/office/drawing/2014/main" id="{A2765420-29FC-4F5D-8801-0EDF1840A0C4}"/>
              </a:ext>
            </a:extLst>
          </p:cNvPr>
          <p:cNvSpPr txBox="1"/>
          <p:nvPr/>
        </p:nvSpPr>
        <p:spPr>
          <a:xfrm>
            <a:off x="5900581" y="5799443"/>
            <a:ext cx="5859262" cy="338554"/>
          </a:xfrm>
          <a:prstGeom prst="rect">
            <a:avLst/>
          </a:prstGeom>
          <a:noFill/>
        </p:spPr>
        <p:txBody>
          <a:bodyPr wrap="square" rtlCol="0">
            <a:spAutoFit/>
          </a:bodyPr>
          <a:lstStyle/>
          <a:p>
            <a:pPr algn="ctr"/>
            <a:r>
              <a:rPr lang="en-US" sz="1600" dirty="0">
                <a:latin typeface="Times New Roman" panose="02020603050405020304" pitchFamily="18" charset="0"/>
                <a:cs typeface="Times New Roman" panose="02020603050405020304" pitchFamily="18" charset="0"/>
              </a:rPr>
              <a:t>Training time = 5hrs 30mins approx.</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901409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2DAA9B3-B9F9-47AB-BC9E-2617B9B71B28}"/>
              </a:ext>
            </a:extLst>
          </p:cNvPr>
          <p:cNvSpPr txBox="1"/>
          <p:nvPr/>
        </p:nvSpPr>
        <p:spPr>
          <a:xfrm>
            <a:off x="2800904" y="396942"/>
            <a:ext cx="6427433" cy="707886"/>
          </a:xfrm>
          <a:prstGeom prst="rect">
            <a:avLst/>
          </a:prstGeom>
          <a:noFill/>
        </p:spPr>
        <p:txBody>
          <a:bodyPr wrap="square" rtlCol="0">
            <a:spAutoFit/>
          </a:bodyPr>
          <a:lstStyle/>
          <a:p>
            <a:pPr algn="ctr"/>
            <a:r>
              <a:rPr lang="en-US"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MODEL EVALUATION</a:t>
            </a:r>
          </a:p>
        </p:txBody>
      </p:sp>
      <p:pic>
        <p:nvPicPr>
          <p:cNvPr id="4" name="Picture 3">
            <a:extLst>
              <a:ext uri="{FF2B5EF4-FFF2-40B4-BE49-F238E27FC236}">
                <a16:creationId xmlns:a16="http://schemas.microsoft.com/office/drawing/2014/main" id="{4A30BCC3-D9D1-47D2-85F8-01B66663AAEE}"/>
              </a:ext>
            </a:extLst>
          </p:cNvPr>
          <p:cNvPicPr>
            <a:picLocks noChangeAspect="1"/>
          </p:cNvPicPr>
          <p:nvPr/>
        </p:nvPicPr>
        <p:blipFill>
          <a:blip r:embed="rId2"/>
          <a:stretch>
            <a:fillRect/>
          </a:stretch>
        </p:blipFill>
        <p:spPr>
          <a:xfrm>
            <a:off x="287377" y="1244724"/>
            <a:ext cx="9273540" cy="533400"/>
          </a:xfrm>
          <a:prstGeom prst="rect">
            <a:avLst/>
          </a:prstGeom>
        </p:spPr>
      </p:pic>
      <p:pic>
        <p:nvPicPr>
          <p:cNvPr id="7" name="Picture 6">
            <a:extLst>
              <a:ext uri="{FF2B5EF4-FFF2-40B4-BE49-F238E27FC236}">
                <a16:creationId xmlns:a16="http://schemas.microsoft.com/office/drawing/2014/main" id="{C85D6982-6382-43A0-AAB6-FA37F2DD8180}"/>
              </a:ext>
            </a:extLst>
          </p:cNvPr>
          <p:cNvPicPr>
            <a:picLocks noChangeAspect="1"/>
          </p:cNvPicPr>
          <p:nvPr/>
        </p:nvPicPr>
        <p:blipFill>
          <a:blip r:embed="rId3"/>
          <a:stretch>
            <a:fillRect/>
          </a:stretch>
        </p:blipFill>
        <p:spPr>
          <a:xfrm>
            <a:off x="249277" y="1918020"/>
            <a:ext cx="9311640" cy="701040"/>
          </a:xfrm>
          <a:prstGeom prst="rect">
            <a:avLst/>
          </a:prstGeom>
        </p:spPr>
      </p:pic>
      <p:pic>
        <p:nvPicPr>
          <p:cNvPr id="9" name="Picture 8">
            <a:extLst>
              <a:ext uri="{FF2B5EF4-FFF2-40B4-BE49-F238E27FC236}">
                <a16:creationId xmlns:a16="http://schemas.microsoft.com/office/drawing/2014/main" id="{AA9DF73A-4464-4131-8AFC-ADBC669D41C4}"/>
              </a:ext>
            </a:extLst>
          </p:cNvPr>
          <p:cNvPicPr>
            <a:picLocks noChangeAspect="1"/>
          </p:cNvPicPr>
          <p:nvPr/>
        </p:nvPicPr>
        <p:blipFill>
          <a:blip r:embed="rId4"/>
          <a:stretch>
            <a:fillRect/>
          </a:stretch>
        </p:blipFill>
        <p:spPr>
          <a:xfrm>
            <a:off x="9849923" y="1480944"/>
            <a:ext cx="1920240" cy="594360"/>
          </a:xfrm>
          <a:prstGeom prst="rect">
            <a:avLst/>
          </a:prstGeom>
        </p:spPr>
      </p:pic>
      <p:pic>
        <p:nvPicPr>
          <p:cNvPr id="11" name="Picture 10">
            <a:extLst>
              <a:ext uri="{FF2B5EF4-FFF2-40B4-BE49-F238E27FC236}">
                <a16:creationId xmlns:a16="http://schemas.microsoft.com/office/drawing/2014/main" id="{EC4E8346-1CE5-4307-83BE-C5AF3AEB0E27}"/>
              </a:ext>
            </a:extLst>
          </p:cNvPr>
          <p:cNvPicPr>
            <a:picLocks noChangeAspect="1"/>
          </p:cNvPicPr>
          <p:nvPr/>
        </p:nvPicPr>
        <p:blipFill>
          <a:blip r:embed="rId5"/>
          <a:stretch>
            <a:fillRect/>
          </a:stretch>
        </p:blipFill>
        <p:spPr>
          <a:xfrm>
            <a:off x="4163960" y="2363790"/>
            <a:ext cx="2567940" cy="510540"/>
          </a:xfrm>
          <a:prstGeom prst="rect">
            <a:avLst/>
          </a:prstGeom>
        </p:spPr>
      </p:pic>
      <p:pic>
        <p:nvPicPr>
          <p:cNvPr id="13" name="Picture 12">
            <a:extLst>
              <a:ext uri="{FF2B5EF4-FFF2-40B4-BE49-F238E27FC236}">
                <a16:creationId xmlns:a16="http://schemas.microsoft.com/office/drawing/2014/main" id="{F996365B-6DDA-4B1C-AC09-167B9D251899}"/>
              </a:ext>
            </a:extLst>
          </p:cNvPr>
          <p:cNvPicPr>
            <a:picLocks noChangeAspect="1"/>
          </p:cNvPicPr>
          <p:nvPr/>
        </p:nvPicPr>
        <p:blipFill>
          <a:blip r:embed="rId6"/>
          <a:stretch>
            <a:fillRect/>
          </a:stretch>
        </p:blipFill>
        <p:spPr>
          <a:xfrm>
            <a:off x="1454052" y="2874330"/>
            <a:ext cx="3901440" cy="2727960"/>
          </a:xfrm>
          <a:prstGeom prst="rect">
            <a:avLst/>
          </a:prstGeom>
        </p:spPr>
      </p:pic>
      <p:pic>
        <p:nvPicPr>
          <p:cNvPr id="15" name="Picture 14">
            <a:extLst>
              <a:ext uri="{FF2B5EF4-FFF2-40B4-BE49-F238E27FC236}">
                <a16:creationId xmlns:a16="http://schemas.microsoft.com/office/drawing/2014/main" id="{CC08B489-D258-4248-9D6D-3D15CBB7CC8A}"/>
              </a:ext>
            </a:extLst>
          </p:cNvPr>
          <p:cNvPicPr>
            <a:picLocks noChangeAspect="1"/>
          </p:cNvPicPr>
          <p:nvPr/>
        </p:nvPicPr>
        <p:blipFill>
          <a:blip r:embed="rId7"/>
          <a:stretch>
            <a:fillRect/>
          </a:stretch>
        </p:blipFill>
        <p:spPr>
          <a:xfrm>
            <a:off x="6798408" y="3127677"/>
            <a:ext cx="3939540" cy="2636520"/>
          </a:xfrm>
          <a:prstGeom prst="rect">
            <a:avLst/>
          </a:prstGeom>
        </p:spPr>
      </p:pic>
    </p:spTree>
    <p:extLst>
      <p:ext uri="{BB962C8B-B14F-4D97-AF65-F5344CB8AC3E}">
        <p14:creationId xmlns:p14="http://schemas.microsoft.com/office/powerpoint/2010/main" val="13758367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orkflow Engine Free Download">
            <a:extLst>
              <a:ext uri="{FF2B5EF4-FFF2-40B4-BE49-F238E27FC236}">
                <a16:creationId xmlns:a16="http://schemas.microsoft.com/office/drawing/2014/main" id="{54640088-1711-4797-9EE6-1750CF2F40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310" y="514905"/>
            <a:ext cx="5354854" cy="518455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E40BEAA-D066-4081-AFBD-59A32BC57A89}"/>
              </a:ext>
            </a:extLst>
          </p:cNvPr>
          <p:cNvSpPr txBox="1"/>
          <p:nvPr/>
        </p:nvSpPr>
        <p:spPr>
          <a:xfrm>
            <a:off x="6096000" y="366623"/>
            <a:ext cx="5560379" cy="1323439"/>
          </a:xfrm>
          <a:prstGeom prst="rect">
            <a:avLst/>
          </a:prstGeom>
          <a:noFill/>
        </p:spPr>
        <p:txBody>
          <a:bodyPr wrap="square" rtlCol="0">
            <a:spAutoFit/>
          </a:bodyPr>
          <a:lstStyle/>
          <a:p>
            <a:pPr marL="285750" indent="-285750">
              <a:buFont typeface="Wingdings" panose="05000000000000000000" pitchFamily="2" charset="2"/>
              <a:buChar char="§"/>
            </a:pPr>
            <a:r>
              <a:rPr lang="en-US"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SETTING THE WEB CAM &amp; TESTING</a:t>
            </a:r>
          </a:p>
        </p:txBody>
      </p:sp>
      <p:pic>
        <p:nvPicPr>
          <p:cNvPr id="4" name="Picture 3">
            <a:extLst>
              <a:ext uri="{FF2B5EF4-FFF2-40B4-BE49-F238E27FC236}">
                <a16:creationId xmlns:a16="http://schemas.microsoft.com/office/drawing/2014/main" id="{0E3F39AE-EB97-44AD-AF2B-316CD0F3A577}"/>
              </a:ext>
            </a:extLst>
          </p:cNvPr>
          <p:cNvPicPr>
            <a:picLocks noChangeAspect="1"/>
          </p:cNvPicPr>
          <p:nvPr/>
        </p:nvPicPr>
        <p:blipFill rotWithShape="1">
          <a:blip r:embed="rId3"/>
          <a:srcRect r="41238" b="13657"/>
          <a:stretch/>
        </p:blipFill>
        <p:spPr>
          <a:xfrm>
            <a:off x="6328297" y="1833238"/>
            <a:ext cx="5095783" cy="4211756"/>
          </a:xfrm>
          <a:prstGeom prst="rect">
            <a:avLst/>
          </a:prstGeom>
        </p:spPr>
      </p:pic>
    </p:spTree>
    <p:extLst>
      <p:ext uri="{BB962C8B-B14F-4D97-AF65-F5344CB8AC3E}">
        <p14:creationId xmlns:p14="http://schemas.microsoft.com/office/powerpoint/2010/main" val="11138553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orkflow Engine Free Download">
            <a:extLst>
              <a:ext uri="{FF2B5EF4-FFF2-40B4-BE49-F238E27FC236}">
                <a16:creationId xmlns:a16="http://schemas.microsoft.com/office/drawing/2014/main" id="{54640088-1711-4797-9EE6-1750CF2F40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82645" y="233458"/>
            <a:ext cx="5337662" cy="516791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7112F6E-08BE-4439-804E-E6515CC30B45}"/>
              </a:ext>
            </a:extLst>
          </p:cNvPr>
          <p:cNvSpPr txBox="1"/>
          <p:nvPr/>
        </p:nvSpPr>
        <p:spPr>
          <a:xfrm>
            <a:off x="432046" y="233458"/>
            <a:ext cx="5560379" cy="1323439"/>
          </a:xfrm>
          <a:prstGeom prst="rect">
            <a:avLst/>
          </a:prstGeom>
          <a:noFill/>
        </p:spPr>
        <p:txBody>
          <a:bodyPr wrap="square" rtlCol="0">
            <a:spAutoFit/>
          </a:bodyPr>
          <a:lstStyle/>
          <a:p>
            <a:pPr marL="285750" indent="-285750">
              <a:buFont typeface="Wingdings" panose="05000000000000000000" pitchFamily="2" charset="2"/>
              <a:buChar char="§"/>
            </a:pPr>
            <a:r>
              <a:rPr lang="en-US"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SETTING THE WEB CAM &amp; TESTING</a:t>
            </a:r>
          </a:p>
        </p:txBody>
      </p:sp>
      <p:pic>
        <p:nvPicPr>
          <p:cNvPr id="6" name="Picture 5">
            <a:extLst>
              <a:ext uri="{FF2B5EF4-FFF2-40B4-BE49-F238E27FC236}">
                <a16:creationId xmlns:a16="http://schemas.microsoft.com/office/drawing/2014/main" id="{E316F949-410E-44B7-B709-A6A46DAEABF8}"/>
              </a:ext>
            </a:extLst>
          </p:cNvPr>
          <p:cNvPicPr>
            <a:picLocks noChangeAspect="1"/>
          </p:cNvPicPr>
          <p:nvPr/>
        </p:nvPicPr>
        <p:blipFill rotWithShape="1">
          <a:blip r:embed="rId3"/>
          <a:srcRect l="-9757" r="41310" b="12880"/>
          <a:stretch/>
        </p:blipFill>
        <p:spPr>
          <a:xfrm>
            <a:off x="0" y="1669002"/>
            <a:ext cx="6299056" cy="4509856"/>
          </a:xfrm>
          <a:prstGeom prst="rect">
            <a:avLst/>
          </a:prstGeom>
        </p:spPr>
      </p:pic>
    </p:spTree>
    <p:extLst>
      <p:ext uri="{BB962C8B-B14F-4D97-AF65-F5344CB8AC3E}">
        <p14:creationId xmlns:p14="http://schemas.microsoft.com/office/powerpoint/2010/main" val="30294940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orkflow Engine Free Download">
            <a:extLst>
              <a:ext uri="{FF2B5EF4-FFF2-40B4-BE49-F238E27FC236}">
                <a16:creationId xmlns:a16="http://schemas.microsoft.com/office/drawing/2014/main" id="{54640088-1711-4797-9EE6-1750CF2F40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310" y="514905"/>
            <a:ext cx="5354854" cy="518455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E40BEAA-D066-4081-AFBD-59A32BC57A89}"/>
              </a:ext>
            </a:extLst>
          </p:cNvPr>
          <p:cNvSpPr txBox="1"/>
          <p:nvPr/>
        </p:nvSpPr>
        <p:spPr>
          <a:xfrm>
            <a:off x="6096000" y="366623"/>
            <a:ext cx="5560379" cy="1323439"/>
          </a:xfrm>
          <a:prstGeom prst="rect">
            <a:avLst/>
          </a:prstGeom>
          <a:noFill/>
        </p:spPr>
        <p:txBody>
          <a:bodyPr wrap="square" rtlCol="0">
            <a:spAutoFit/>
          </a:bodyPr>
          <a:lstStyle/>
          <a:p>
            <a:pPr marL="285750" indent="-285750">
              <a:buFont typeface="Wingdings" panose="05000000000000000000" pitchFamily="2" charset="2"/>
              <a:buChar char="§"/>
            </a:pPr>
            <a:r>
              <a:rPr lang="en-US"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SETTING THE WEB CAM &amp; TESTING</a:t>
            </a:r>
          </a:p>
        </p:txBody>
      </p:sp>
      <p:pic>
        <p:nvPicPr>
          <p:cNvPr id="5" name="Picture 4">
            <a:extLst>
              <a:ext uri="{FF2B5EF4-FFF2-40B4-BE49-F238E27FC236}">
                <a16:creationId xmlns:a16="http://schemas.microsoft.com/office/drawing/2014/main" id="{F48BD73E-094C-43AD-96AE-8EA20CBECBCC}"/>
              </a:ext>
            </a:extLst>
          </p:cNvPr>
          <p:cNvPicPr>
            <a:picLocks noChangeAspect="1"/>
          </p:cNvPicPr>
          <p:nvPr/>
        </p:nvPicPr>
        <p:blipFill rotWithShape="1">
          <a:blip r:embed="rId3"/>
          <a:srcRect r="38616" b="14045"/>
          <a:stretch/>
        </p:blipFill>
        <p:spPr>
          <a:xfrm>
            <a:off x="6088556" y="1784411"/>
            <a:ext cx="5567823" cy="4385569"/>
          </a:xfrm>
          <a:prstGeom prst="rect">
            <a:avLst/>
          </a:prstGeom>
        </p:spPr>
      </p:pic>
    </p:spTree>
    <p:extLst>
      <p:ext uri="{BB962C8B-B14F-4D97-AF65-F5344CB8AC3E}">
        <p14:creationId xmlns:p14="http://schemas.microsoft.com/office/powerpoint/2010/main" val="11739379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orkflow Engine Free Download">
            <a:extLst>
              <a:ext uri="{FF2B5EF4-FFF2-40B4-BE49-F238E27FC236}">
                <a16:creationId xmlns:a16="http://schemas.microsoft.com/office/drawing/2014/main" id="{54640088-1711-4797-9EE6-1750CF2F40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2746" y="739486"/>
            <a:ext cx="5337662" cy="516791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7112F6E-08BE-4439-804E-E6515CC30B45}"/>
              </a:ext>
            </a:extLst>
          </p:cNvPr>
          <p:cNvSpPr txBox="1"/>
          <p:nvPr/>
        </p:nvSpPr>
        <p:spPr>
          <a:xfrm>
            <a:off x="432046" y="233458"/>
            <a:ext cx="5560379" cy="1323439"/>
          </a:xfrm>
          <a:prstGeom prst="rect">
            <a:avLst/>
          </a:prstGeom>
          <a:noFill/>
        </p:spPr>
        <p:txBody>
          <a:bodyPr wrap="square" rtlCol="0">
            <a:spAutoFit/>
          </a:bodyPr>
          <a:lstStyle/>
          <a:p>
            <a:pPr marL="285750" indent="-285750">
              <a:buFont typeface="Wingdings" panose="05000000000000000000" pitchFamily="2" charset="2"/>
              <a:buChar char="§"/>
            </a:pPr>
            <a:r>
              <a:rPr lang="en-US"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SETTING THE WEB CAM &amp; TESTING</a:t>
            </a:r>
          </a:p>
        </p:txBody>
      </p:sp>
    </p:spTree>
    <p:extLst>
      <p:ext uri="{BB962C8B-B14F-4D97-AF65-F5344CB8AC3E}">
        <p14:creationId xmlns:p14="http://schemas.microsoft.com/office/powerpoint/2010/main" val="13410705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75770-D365-4F7D-B191-E0C3531F3F22}"/>
              </a:ext>
            </a:extLst>
          </p:cNvPr>
          <p:cNvSpPr>
            <a:spLocks noGrp="1"/>
          </p:cNvSpPr>
          <p:nvPr>
            <p:ph type="title"/>
          </p:nvPr>
        </p:nvSpPr>
        <p:spPr/>
        <p:txBody>
          <a:bodyPr>
            <a:normAutofit/>
          </a:bodyPr>
          <a:lstStyle/>
          <a:p>
            <a:pPr algn="ctr"/>
            <a:r>
              <a:rPr lang="en-US" sz="3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MEMBERS OF THIS PROJECT</a:t>
            </a:r>
            <a:endParaRPr lang="en-IN" sz="3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4" name="Text Placeholder 3">
            <a:extLst>
              <a:ext uri="{FF2B5EF4-FFF2-40B4-BE49-F238E27FC236}">
                <a16:creationId xmlns:a16="http://schemas.microsoft.com/office/drawing/2014/main" id="{24AA2A87-26EA-496D-AB1E-4CB541C57834}"/>
              </a:ext>
            </a:extLst>
          </p:cNvPr>
          <p:cNvSpPr>
            <a:spLocks noGrp="1"/>
          </p:cNvSpPr>
          <p:nvPr>
            <p:ph type="body" sz="half" idx="2"/>
          </p:nvPr>
        </p:nvSpPr>
        <p:spPr>
          <a:xfrm>
            <a:off x="643465" y="3327135"/>
            <a:ext cx="3517567" cy="3064505"/>
          </a:xfrm>
        </p:spPr>
        <p:txBody>
          <a:bodyPr>
            <a:normAutofit/>
          </a:bodyPr>
          <a:lstStyle/>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Sharika Anjum Mondal</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Prithivi Guha</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Koustav Pal</a:t>
            </a:r>
            <a:endParaRPr lang="en-IN" sz="2400" dirty="0">
              <a:latin typeface="Times New Roman" panose="02020603050405020304" pitchFamily="18" charset="0"/>
              <a:cs typeface="Times New Roman" panose="02020603050405020304" pitchFamily="18" charset="0"/>
            </a:endParaRPr>
          </a:p>
        </p:txBody>
      </p:sp>
      <p:pic>
        <p:nvPicPr>
          <p:cNvPr id="2050" name="Picture 2" descr="Vector Happy Team, Friends, Family Logo Image. Concept Of Group Of People,  Friendship, Teamwork Royalty Free Cliparts, Vectors, And Stock  Illustration. Image 57589474.">
            <a:extLst>
              <a:ext uri="{FF2B5EF4-FFF2-40B4-BE49-F238E27FC236}">
                <a16:creationId xmlns:a16="http://schemas.microsoft.com/office/drawing/2014/main" id="{E81E08B8-C1B9-4CC3-9C62-FA09B060DF7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459413" y="1088866"/>
            <a:ext cx="5927725" cy="47421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9486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78BEF51-7149-42C5-8666-FD6348B24A16}"/>
              </a:ext>
            </a:extLst>
          </p:cNvPr>
          <p:cNvSpPr txBox="1"/>
          <p:nvPr/>
        </p:nvSpPr>
        <p:spPr>
          <a:xfrm>
            <a:off x="2800904" y="396942"/>
            <a:ext cx="6427433" cy="707886"/>
          </a:xfrm>
          <a:prstGeom prst="rect">
            <a:avLst/>
          </a:prstGeom>
          <a:noFill/>
        </p:spPr>
        <p:txBody>
          <a:bodyPr wrap="square" rtlCol="0">
            <a:spAutoFit/>
          </a:bodyPr>
          <a:lstStyle/>
          <a:p>
            <a:pPr algn="ctr"/>
            <a:r>
              <a:rPr lang="en-US"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RESULTS</a:t>
            </a:r>
          </a:p>
        </p:txBody>
      </p:sp>
      <p:pic>
        <p:nvPicPr>
          <p:cNvPr id="4" name="Picture 3">
            <a:extLst>
              <a:ext uri="{FF2B5EF4-FFF2-40B4-BE49-F238E27FC236}">
                <a16:creationId xmlns:a16="http://schemas.microsoft.com/office/drawing/2014/main" id="{77A81793-9C42-40A2-9B0B-EF2E03C8EF32}"/>
              </a:ext>
            </a:extLst>
          </p:cNvPr>
          <p:cNvPicPr>
            <a:picLocks noChangeAspect="1"/>
          </p:cNvPicPr>
          <p:nvPr/>
        </p:nvPicPr>
        <p:blipFill>
          <a:blip r:embed="rId2"/>
          <a:stretch>
            <a:fillRect/>
          </a:stretch>
        </p:blipFill>
        <p:spPr>
          <a:xfrm>
            <a:off x="940441" y="1456328"/>
            <a:ext cx="2959008" cy="3945344"/>
          </a:xfrm>
          <a:prstGeom prst="rect">
            <a:avLst/>
          </a:prstGeom>
        </p:spPr>
      </p:pic>
      <p:pic>
        <p:nvPicPr>
          <p:cNvPr id="6" name="Picture 5">
            <a:extLst>
              <a:ext uri="{FF2B5EF4-FFF2-40B4-BE49-F238E27FC236}">
                <a16:creationId xmlns:a16="http://schemas.microsoft.com/office/drawing/2014/main" id="{8D8FD968-E050-4018-89FF-0DF1ACB9B81D}"/>
              </a:ext>
            </a:extLst>
          </p:cNvPr>
          <p:cNvPicPr>
            <a:picLocks noChangeAspect="1"/>
          </p:cNvPicPr>
          <p:nvPr/>
        </p:nvPicPr>
        <p:blipFill>
          <a:blip r:embed="rId3"/>
          <a:stretch>
            <a:fillRect/>
          </a:stretch>
        </p:blipFill>
        <p:spPr>
          <a:xfrm>
            <a:off x="4280324" y="1456328"/>
            <a:ext cx="2959008" cy="3945344"/>
          </a:xfrm>
          <a:prstGeom prst="rect">
            <a:avLst/>
          </a:prstGeom>
        </p:spPr>
      </p:pic>
      <p:pic>
        <p:nvPicPr>
          <p:cNvPr id="8" name="Picture 7">
            <a:extLst>
              <a:ext uri="{FF2B5EF4-FFF2-40B4-BE49-F238E27FC236}">
                <a16:creationId xmlns:a16="http://schemas.microsoft.com/office/drawing/2014/main" id="{344C0D5C-8BD7-40C4-9773-0F090FDA2A8D}"/>
              </a:ext>
            </a:extLst>
          </p:cNvPr>
          <p:cNvPicPr>
            <a:picLocks noChangeAspect="1"/>
          </p:cNvPicPr>
          <p:nvPr/>
        </p:nvPicPr>
        <p:blipFill>
          <a:blip r:embed="rId4"/>
          <a:stretch>
            <a:fillRect/>
          </a:stretch>
        </p:blipFill>
        <p:spPr>
          <a:xfrm>
            <a:off x="7620207" y="1456329"/>
            <a:ext cx="2959007" cy="3945343"/>
          </a:xfrm>
          <a:prstGeom prst="rect">
            <a:avLst/>
          </a:prstGeom>
        </p:spPr>
      </p:pic>
      <p:sp>
        <p:nvSpPr>
          <p:cNvPr id="9" name="TextBox 8">
            <a:extLst>
              <a:ext uri="{FF2B5EF4-FFF2-40B4-BE49-F238E27FC236}">
                <a16:creationId xmlns:a16="http://schemas.microsoft.com/office/drawing/2014/main" id="{54319E74-A127-4FCA-ABFB-207EC092D92C}"/>
              </a:ext>
            </a:extLst>
          </p:cNvPr>
          <p:cNvSpPr txBox="1"/>
          <p:nvPr/>
        </p:nvSpPr>
        <p:spPr>
          <a:xfrm>
            <a:off x="1065123" y="5531068"/>
            <a:ext cx="2709644" cy="584775"/>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Detected class – </a:t>
            </a:r>
            <a:r>
              <a:rPr lang="en-US" sz="1600" b="1" dirty="0">
                <a:latin typeface="Times New Roman" panose="02020603050405020304" pitchFamily="18" charset="0"/>
                <a:cs typeface="Times New Roman" panose="02020603050405020304" pitchFamily="18" charset="0"/>
              </a:rPr>
              <a:t>Ahead only</a:t>
            </a:r>
          </a:p>
          <a:p>
            <a:r>
              <a:rPr lang="en-US" sz="1600" dirty="0">
                <a:latin typeface="Times New Roman" panose="02020603050405020304" pitchFamily="18" charset="0"/>
                <a:cs typeface="Times New Roman" panose="02020603050405020304" pitchFamily="18" charset="0"/>
              </a:rPr>
              <a:t>Accuracy – </a:t>
            </a:r>
            <a:r>
              <a:rPr lang="en-US" sz="1600" b="1" dirty="0">
                <a:latin typeface="Times New Roman" panose="02020603050405020304" pitchFamily="18" charset="0"/>
                <a:cs typeface="Times New Roman" panose="02020603050405020304" pitchFamily="18" charset="0"/>
              </a:rPr>
              <a:t>100%</a:t>
            </a:r>
            <a:endParaRPr lang="en-IN" sz="1600" b="1"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6DE3ED4B-2CBC-4650-A6F3-35BBF66552AB}"/>
              </a:ext>
            </a:extLst>
          </p:cNvPr>
          <p:cNvSpPr txBox="1"/>
          <p:nvPr/>
        </p:nvSpPr>
        <p:spPr>
          <a:xfrm>
            <a:off x="4451226" y="5531068"/>
            <a:ext cx="2959008" cy="830997"/>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Detected class – </a:t>
            </a:r>
            <a:r>
              <a:rPr lang="en-US" sz="1600" b="1" dirty="0">
                <a:latin typeface="Times New Roman" panose="02020603050405020304" pitchFamily="18" charset="0"/>
                <a:cs typeface="Times New Roman" panose="02020603050405020304" pitchFamily="18" charset="0"/>
              </a:rPr>
              <a:t>Vehicles over 3.5 metric tones prohibited</a:t>
            </a:r>
          </a:p>
          <a:p>
            <a:r>
              <a:rPr lang="en-US" sz="1600" dirty="0">
                <a:latin typeface="Times New Roman" panose="02020603050405020304" pitchFamily="18" charset="0"/>
                <a:cs typeface="Times New Roman" panose="02020603050405020304" pitchFamily="18" charset="0"/>
              </a:rPr>
              <a:t>Accuracy – </a:t>
            </a:r>
            <a:r>
              <a:rPr lang="en-US" sz="1600" b="1" dirty="0">
                <a:latin typeface="Times New Roman" panose="02020603050405020304" pitchFamily="18" charset="0"/>
                <a:cs typeface="Times New Roman" panose="02020603050405020304" pitchFamily="18" charset="0"/>
              </a:rPr>
              <a:t>89.56%</a:t>
            </a:r>
            <a:endParaRPr lang="en-IN" sz="1600" b="1"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F41DCC39-F5C3-4F3B-AD18-47FFF4E606EF}"/>
              </a:ext>
            </a:extLst>
          </p:cNvPr>
          <p:cNvSpPr txBox="1"/>
          <p:nvPr/>
        </p:nvSpPr>
        <p:spPr>
          <a:xfrm>
            <a:off x="7744888" y="5531068"/>
            <a:ext cx="2834326" cy="830997"/>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Detected class – </a:t>
            </a:r>
            <a:r>
              <a:rPr lang="en-US" sz="1600" b="1" dirty="0">
                <a:latin typeface="Times New Roman" panose="02020603050405020304" pitchFamily="18" charset="0"/>
                <a:cs typeface="Times New Roman" panose="02020603050405020304" pitchFamily="18" charset="0"/>
              </a:rPr>
              <a:t>Speed limit 20km/h</a:t>
            </a:r>
          </a:p>
          <a:p>
            <a:r>
              <a:rPr lang="en-US" sz="1600" dirty="0">
                <a:latin typeface="Times New Roman" panose="02020603050405020304" pitchFamily="18" charset="0"/>
                <a:cs typeface="Times New Roman" panose="02020603050405020304" pitchFamily="18" charset="0"/>
              </a:rPr>
              <a:t>Accuracy – </a:t>
            </a:r>
            <a:r>
              <a:rPr lang="en-US" sz="1600" b="1" dirty="0">
                <a:latin typeface="Times New Roman" panose="02020603050405020304" pitchFamily="18" charset="0"/>
                <a:cs typeface="Times New Roman" panose="02020603050405020304" pitchFamily="18" charset="0"/>
              </a:rPr>
              <a:t>98.63%</a:t>
            </a:r>
            <a:endParaRPr lang="en-IN" sz="1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61897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Premium Vector | Business difficulty problem struggling concept">
            <a:extLst>
              <a:ext uri="{FF2B5EF4-FFF2-40B4-BE49-F238E27FC236}">
                <a16:creationId xmlns:a16="http://schemas.microsoft.com/office/drawing/2014/main" id="{CFDACC58-D43B-400C-AC2C-DA6631EC466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366" r="7704"/>
          <a:stretch/>
        </p:blipFill>
        <p:spPr bwMode="auto">
          <a:xfrm>
            <a:off x="6862439" y="0"/>
            <a:ext cx="5329561"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1C1A5BF7-6CC4-4931-9428-12BC170AAD70}"/>
              </a:ext>
            </a:extLst>
          </p:cNvPr>
          <p:cNvSpPr/>
          <p:nvPr/>
        </p:nvSpPr>
        <p:spPr>
          <a:xfrm>
            <a:off x="0" y="0"/>
            <a:ext cx="6862439" cy="6858000"/>
          </a:xfrm>
          <a:prstGeom prst="rect">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sz="3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endParaRPr lang="en-US" sz="3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en-US" sz="3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LIMITATIONS</a:t>
            </a:r>
          </a:p>
          <a:p>
            <a:pPr marL="457200" indent="-457200">
              <a:buFont typeface="Arial" panose="020B0604020202020204" pitchFamily="34" charset="0"/>
              <a:buChar char="•"/>
            </a:pPr>
            <a:endParaRPr lang="en-US" sz="3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The computational time and cost required is enormous. To train the model quicker, enough resources are required. Our model took 2 hours to train in one device and almost 5 hours to train in another.</a:t>
            </a:r>
          </a:p>
          <a:p>
            <a:pPr marL="457200" indent="-457200" algn="just">
              <a:buFont typeface="Wingdings" panose="05000000000000000000" pitchFamily="2" charset="2"/>
              <a:buChar char="q"/>
            </a:pPr>
            <a:endParaRPr lang="en-US" sz="2000" dirty="0">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q"/>
            </a:pPr>
            <a:r>
              <a:rPr lang="en-US" sz="2000" b="0" i="0" dirty="0">
                <a:solidFill>
                  <a:schemeClr val="bg1"/>
                </a:solidFill>
                <a:effectLst/>
                <a:latin typeface="Times New Roman" panose="02020603050405020304" pitchFamily="18" charset="0"/>
                <a:cs typeface="Times New Roman" panose="02020603050405020304" pitchFamily="18" charset="0"/>
              </a:rPr>
              <a:t>The model fails to capture pose, view, orientation of the images because of the intrinsic inability of max pooling layer.</a:t>
            </a:r>
            <a:endParaRPr lang="en-US" sz="2000" dirty="0">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q"/>
            </a:pPr>
            <a:endParaRPr lang="en-US" sz="2000" dirty="0">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Huge amount of data required to train the model.</a:t>
            </a:r>
          </a:p>
          <a:p>
            <a:pPr marL="457200" indent="-457200" algn="just">
              <a:buFont typeface="Wingdings" panose="05000000000000000000" pitchFamily="2" charset="2"/>
              <a:buChar char="q"/>
            </a:pPr>
            <a:endParaRPr lang="en-US" sz="2000" dirty="0">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Image processing should be done properly to detect and focus the sign boards properly and to read the images which are hazy.</a:t>
            </a:r>
          </a:p>
        </p:txBody>
      </p:sp>
    </p:spTree>
    <p:extLst>
      <p:ext uri="{BB962C8B-B14F-4D97-AF65-F5344CB8AC3E}">
        <p14:creationId xmlns:p14="http://schemas.microsoft.com/office/powerpoint/2010/main" val="29513717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C1A5BF7-6CC4-4931-9428-12BC170AAD70}"/>
              </a:ext>
            </a:extLst>
          </p:cNvPr>
          <p:cNvSpPr/>
          <p:nvPr/>
        </p:nvSpPr>
        <p:spPr>
          <a:xfrm>
            <a:off x="6001305" y="0"/>
            <a:ext cx="6190695" cy="6858000"/>
          </a:xfrm>
          <a:prstGeom prst="rect">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sz="3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endParaRPr lang="en-US" sz="3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en-US" sz="3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APPLICATIONS</a:t>
            </a:r>
          </a:p>
          <a:p>
            <a:pPr marL="457200" indent="-457200">
              <a:buFont typeface="Arial" panose="020B0604020202020204" pitchFamily="34" charset="0"/>
              <a:buChar char="•"/>
            </a:pPr>
            <a:endParaRPr lang="en-US" sz="3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q"/>
            </a:pPr>
            <a:r>
              <a:rPr lang="en-US" sz="2000" dirty="0">
                <a:solidFill>
                  <a:schemeClr val="bg1"/>
                </a:solidFill>
                <a:latin typeface="Times New Roman" panose="02020603050405020304" pitchFamily="18" charset="0"/>
                <a:cs typeface="Times New Roman" panose="02020603050405020304" pitchFamily="18" charset="0"/>
              </a:rPr>
              <a:t>P</a:t>
            </a:r>
            <a:r>
              <a:rPr lang="en-US" sz="2000" b="0" i="0" dirty="0">
                <a:solidFill>
                  <a:schemeClr val="bg1"/>
                </a:solidFill>
                <a:effectLst/>
                <a:latin typeface="Times New Roman" panose="02020603050405020304" pitchFamily="18" charset="0"/>
                <a:cs typeface="Times New Roman" panose="02020603050405020304" pitchFamily="18" charset="0"/>
              </a:rPr>
              <a:t>rovide drivers with traffic sign information, and regulate driver operations in all vehicles if installed.</a:t>
            </a:r>
          </a:p>
          <a:p>
            <a:pPr marL="457200" indent="-457200" algn="just">
              <a:buFont typeface="Wingdings" panose="05000000000000000000" pitchFamily="2" charset="2"/>
              <a:buChar char="q"/>
            </a:pPr>
            <a:endParaRPr lang="en-US" sz="2000" dirty="0">
              <a:solidFill>
                <a:schemeClr val="bg1"/>
              </a:solidFill>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q"/>
            </a:pPr>
            <a:r>
              <a:rPr lang="en-US" sz="2000" b="0" i="0" dirty="0">
                <a:solidFill>
                  <a:schemeClr val="bg1"/>
                </a:solidFill>
                <a:effectLst/>
                <a:latin typeface="Times New Roman" panose="02020603050405020304" pitchFamily="18" charset="0"/>
                <a:cs typeface="Times New Roman" panose="02020603050405020304" pitchFamily="18" charset="0"/>
              </a:rPr>
              <a:t>Helpful for self-driving cars.</a:t>
            </a:r>
          </a:p>
          <a:p>
            <a:pPr algn="just"/>
            <a:endParaRPr lang="en-US" sz="2000" dirty="0">
              <a:solidFill>
                <a:schemeClr val="bg1"/>
              </a:solidFill>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q"/>
            </a:pPr>
            <a:r>
              <a:rPr lang="en-US" sz="2000" b="0" i="0" dirty="0">
                <a:solidFill>
                  <a:schemeClr val="bg1"/>
                </a:solidFill>
                <a:effectLst/>
                <a:latin typeface="Times New Roman" panose="02020603050405020304" pitchFamily="18" charset="0"/>
                <a:cs typeface="Times New Roman" panose="02020603050405020304" pitchFamily="18" charset="0"/>
              </a:rPr>
              <a:t>Helpful for people inside the car with visual impairment as it is an audio enabled system.</a:t>
            </a:r>
            <a:endParaRPr lang="en-US" sz="2000" dirty="0">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q"/>
            </a:pPr>
            <a:endParaRPr lang="en-US" sz="2000" dirty="0">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Ensures road safety.</a:t>
            </a:r>
          </a:p>
        </p:txBody>
      </p:sp>
      <p:pic>
        <p:nvPicPr>
          <p:cNvPr id="3074" name="Picture 2" descr="Top Nanotechnology Courses: Fees, Colleges, Online, Job - Leverage Edu">
            <a:extLst>
              <a:ext uri="{FF2B5EF4-FFF2-40B4-BE49-F238E27FC236}">
                <a16:creationId xmlns:a16="http://schemas.microsoft.com/office/drawing/2014/main" id="{91374BAA-5765-400F-A31A-2513635082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600130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1637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C1A5BF7-6CC4-4931-9428-12BC170AAD70}"/>
              </a:ext>
            </a:extLst>
          </p:cNvPr>
          <p:cNvSpPr/>
          <p:nvPr/>
        </p:nvSpPr>
        <p:spPr>
          <a:xfrm>
            <a:off x="0" y="0"/>
            <a:ext cx="6862439" cy="6858000"/>
          </a:xfrm>
          <a:prstGeom prst="rect">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sz="3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endParaRPr lang="en-US" sz="3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en-US" sz="3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Future Work</a:t>
            </a:r>
          </a:p>
          <a:p>
            <a:pPr algn="just"/>
            <a:endParaRPr lang="en-US" sz="2000" dirty="0">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q"/>
            </a:pPr>
            <a:r>
              <a:rPr lang="en-US" sz="2000" b="0" i="0" dirty="0">
                <a:solidFill>
                  <a:schemeClr val="bg1"/>
                </a:solidFill>
                <a:effectLst/>
                <a:latin typeface="Times New Roman" panose="02020603050405020304" pitchFamily="18" charset="0"/>
                <a:cs typeface="Times New Roman" panose="02020603050405020304" pitchFamily="18" charset="0"/>
              </a:rPr>
              <a:t>The model fails to capture pose, view, orientation of the images because of the intrinsic inability of max pooling layer, so this area needs to be worked on.</a:t>
            </a:r>
            <a:endParaRPr lang="en-US" sz="2000" dirty="0">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q"/>
            </a:pPr>
            <a:endParaRPr lang="en-US" sz="2000" dirty="0">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Better training required.</a:t>
            </a:r>
          </a:p>
          <a:p>
            <a:pPr marL="457200" indent="-457200" algn="just">
              <a:buFont typeface="Wingdings" panose="05000000000000000000" pitchFamily="2" charset="2"/>
              <a:buChar char="q"/>
            </a:pPr>
            <a:endParaRPr lang="en-US" sz="2000" dirty="0">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Good resources required - The computational time and cost required is enormous. To train the model quicker, enough resources are required. Our model took 2 hours to train in one device and almost 5 hours to train in another.</a:t>
            </a:r>
          </a:p>
          <a:p>
            <a:pPr algn="just"/>
            <a:endParaRPr lang="en-US" sz="2000" dirty="0">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Image processing should be done properly and also a good IP camera required to detect and focus the sign boards properly and to read the images which are hazy.</a:t>
            </a:r>
          </a:p>
        </p:txBody>
      </p:sp>
      <p:pic>
        <p:nvPicPr>
          <p:cNvPr id="4098" name="Picture 2" descr="The Many Benefits Of Employees Designing The Future Of Work">
            <a:extLst>
              <a:ext uri="{FF2B5EF4-FFF2-40B4-BE49-F238E27FC236}">
                <a16:creationId xmlns:a16="http://schemas.microsoft.com/office/drawing/2014/main" id="{C7060D34-E2B5-47BF-935A-8B799E2C438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7799"/>
          <a:stretch/>
        </p:blipFill>
        <p:spPr bwMode="auto">
          <a:xfrm>
            <a:off x="6862439" y="0"/>
            <a:ext cx="5329561"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0074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 man write a conclusion with a black background Stock Photo - Alamy">
            <a:extLst>
              <a:ext uri="{FF2B5EF4-FFF2-40B4-BE49-F238E27FC236}">
                <a16:creationId xmlns:a16="http://schemas.microsoft.com/office/drawing/2014/main" id="{04542419-65CA-47D8-86ED-0309DEE6AE8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4711"/>
          <a:stretch/>
        </p:blipFill>
        <p:spPr bwMode="auto">
          <a:xfrm>
            <a:off x="0" y="0"/>
            <a:ext cx="6096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2A891DA9-91D4-4929-9C06-5E228A8D263D}"/>
              </a:ext>
            </a:extLst>
          </p:cNvPr>
          <p:cNvSpPr/>
          <p:nvPr/>
        </p:nvSpPr>
        <p:spPr>
          <a:xfrm>
            <a:off x="6001305" y="0"/>
            <a:ext cx="6190695" cy="6858000"/>
          </a:xfrm>
          <a:prstGeom prst="rect">
            <a:avLst/>
          </a:prstGeom>
        </p:spPr>
        <p:style>
          <a:lnRef idx="0">
            <a:schemeClr val="dk1"/>
          </a:lnRef>
          <a:fillRef idx="3">
            <a:schemeClr val="dk1"/>
          </a:fillRef>
          <a:effectRef idx="3">
            <a:schemeClr val="dk1"/>
          </a:effectRef>
          <a:fontRef idx="minor">
            <a:schemeClr val="lt1"/>
          </a:fontRef>
        </p:style>
        <p:txBody>
          <a:bodyPr rtlCol="0" anchor="ctr"/>
          <a:lstStyle/>
          <a:p>
            <a:pPr algn="just"/>
            <a:endParaRPr lang="en-US" sz="1600" dirty="0">
              <a:latin typeface="Times New Roman" panose="02020603050405020304" pitchFamily="18" charset="0"/>
              <a:cs typeface="Times New Roman" panose="02020603050405020304" pitchFamily="18" charset="0"/>
            </a:endParaRPr>
          </a:p>
          <a:p>
            <a:pPr algn="just"/>
            <a:endParaRPr lang="en-US" sz="16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This project considers a classification algorithm implementation for the traffic sign recognition problem. The suggested approach for traffic sign classification, when combined with image processing stages, yields extremely good results</a:t>
            </a:r>
            <a:r>
              <a:rPr lang="en-US" sz="2000">
                <a:latin typeface="Times New Roman" panose="02020603050405020304" pitchFamily="18" charset="0"/>
                <a:cs typeface="Times New Roman" panose="02020603050405020304" pitchFamily="18" charset="0"/>
              </a:rPr>
              <a:t>: 99.4 percent </a:t>
            </a:r>
            <a:r>
              <a:rPr lang="en-US" sz="2000" dirty="0">
                <a:latin typeface="Times New Roman" panose="02020603050405020304" pitchFamily="18" charset="0"/>
                <a:cs typeface="Times New Roman" panose="02020603050405020304" pitchFamily="18" charset="0"/>
              </a:rPr>
              <a:t>of correctly identified photos. The TensorFlow framework is used to implement the proposed classification method. The created approach was tested on a device equipped with an Intel Core i3 7th Gen Processor. In future, we intend to train the CNN to take into account more traffic sign classifications as well as probable severe weather circumstances.</a:t>
            </a:r>
          </a:p>
        </p:txBody>
      </p:sp>
    </p:spTree>
    <p:extLst>
      <p:ext uri="{BB962C8B-B14F-4D97-AF65-F5344CB8AC3E}">
        <p14:creationId xmlns:p14="http://schemas.microsoft.com/office/powerpoint/2010/main" val="1011948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imple Thank You Slide PowerPoint Designs | Slidebazaar">
            <a:extLst>
              <a:ext uri="{FF2B5EF4-FFF2-40B4-BE49-F238E27FC236}">
                <a16:creationId xmlns:a16="http://schemas.microsoft.com/office/drawing/2014/main" id="{98F033AD-454C-46D2-99F7-6286738EC3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37099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10112D41-D36E-4B59-8D04-2F1CBC2AD3EA}"/>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0" y="0"/>
            <a:ext cx="5906613" cy="6858000"/>
          </a:xfrm>
          <a:prstGeom prst="rect">
            <a:avLst/>
          </a:prstGeom>
        </p:spPr>
      </p:pic>
      <p:sp>
        <p:nvSpPr>
          <p:cNvPr id="12" name="TextBox 11">
            <a:extLst>
              <a:ext uri="{FF2B5EF4-FFF2-40B4-BE49-F238E27FC236}">
                <a16:creationId xmlns:a16="http://schemas.microsoft.com/office/drawing/2014/main" id="{51F97038-E3EE-4BF5-A654-8001291F0CC1}"/>
              </a:ext>
            </a:extLst>
          </p:cNvPr>
          <p:cNvSpPr txBox="1"/>
          <p:nvPr/>
        </p:nvSpPr>
        <p:spPr>
          <a:xfrm>
            <a:off x="6096000" y="6784204"/>
            <a:ext cx="6096000" cy="230832"/>
          </a:xfrm>
          <a:prstGeom prst="rect">
            <a:avLst/>
          </a:prstGeom>
          <a:noFill/>
        </p:spPr>
        <p:txBody>
          <a:bodyPr wrap="square" rtlCol="0">
            <a:spAutoFit/>
          </a:bodyPr>
          <a:lstStyle/>
          <a:p>
            <a:r>
              <a:rPr lang="en-IN" sz="900">
                <a:hlinkClick r:id="rId3" tooltip="https://sitesmatrix.com/blog/top-10-effective-advertisement-ideas/"/>
              </a:rPr>
              <a:t>This Photo</a:t>
            </a:r>
            <a:r>
              <a:rPr lang="en-IN" sz="900"/>
              <a:t> by Unknown Author is licensed under </a:t>
            </a:r>
            <a:r>
              <a:rPr lang="en-IN" sz="900">
                <a:hlinkClick r:id="rId4" tooltip="https://creativecommons.org/licenses/by/3.0/"/>
              </a:rPr>
              <a:t>CC BY</a:t>
            </a:r>
            <a:endParaRPr lang="en-IN" sz="900"/>
          </a:p>
        </p:txBody>
      </p:sp>
      <p:sp>
        <p:nvSpPr>
          <p:cNvPr id="15" name="Rectangle 14">
            <a:extLst>
              <a:ext uri="{FF2B5EF4-FFF2-40B4-BE49-F238E27FC236}">
                <a16:creationId xmlns:a16="http://schemas.microsoft.com/office/drawing/2014/main" id="{85D62A48-D60A-4D98-95BE-99083C73621F}"/>
              </a:ext>
            </a:extLst>
          </p:cNvPr>
          <p:cNvSpPr/>
          <p:nvPr/>
        </p:nvSpPr>
        <p:spPr>
          <a:xfrm>
            <a:off x="5906614" y="1"/>
            <a:ext cx="6285386" cy="6858000"/>
          </a:xfrm>
          <a:prstGeom prst="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US" sz="3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CONTENTS</a:t>
            </a:r>
            <a:endParaRPr lang="en-IN" sz="3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marL="1828800" lvl="3" indent="-457200">
              <a:lnSpc>
                <a:spcPct val="150000"/>
              </a:lnSpc>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Abstract</a:t>
            </a:r>
          </a:p>
          <a:p>
            <a:pPr marL="1828800" lvl="3" indent="-457200">
              <a:lnSpc>
                <a:spcPct val="150000"/>
              </a:lnSpc>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Introduction</a:t>
            </a:r>
          </a:p>
          <a:p>
            <a:pPr marL="1828800" lvl="3" indent="-457200">
              <a:lnSpc>
                <a:spcPct val="150000"/>
              </a:lnSpc>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Workflow – 1</a:t>
            </a:r>
          </a:p>
          <a:p>
            <a:pPr marL="1828800" lvl="3" indent="-457200">
              <a:lnSpc>
                <a:spcPct val="150000"/>
              </a:lnSpc>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Model Evaluation</a:t>
            </a:r>
          </a:p>
          <a:p>
            <a:pPr marL="1828800" lvl="3" indent="-457200">
              <a:lnSpc>
                <a:spcPct val="150000"/>
              </a:lnSpc>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Workflow – 2</a:t>
            </a:r>
          </a:p>
          <a:p>
            <a:pPr marL="1828800" lvl="3" indent="-457200">
              <a:lnSpc>
                <a:spcPct val="150000"/>
              </a:lnSpc>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Results</a:t>
            </a:r>
          </a:p>
          <a:p>
            <a:pPr marL="1828800" lvl="3" indent="-457200">
              <a:lnSpc>
                <a:spcPct val="150000"/>
              </a:lnSpc>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Limitations</a:t>
            </a:r>
          </a:p>
          <a:p>
            <a:pPr marL="1828800" lvl="3" indent="-457200">
              <a:lnSpc>
                <a:spcPct val="150000"/>
              </a:lnSpc>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Applications</a:t>
            </a:r>
          </a:p>
          <a:p>
            <a:pPr marL="1828800" lvl="3" indent="-457200">
              <a:lnSpc>
                <a:spcPct val="150000"/>
              </a:lnSpc>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Future Work</a:t>
            </a:r>
          </a:p>
          <a:p>
            <a:pPr marL="1828800" lvl="3" indent="-457200">
              <a:lnSpc>
                <a:spcPct val="150000"/>
              </a:lnSpc>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Conclusion</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67383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Abstract Images | Free Vectors, Stock Photos &amp; PSD">
            <a:extLst>
              <a:ext uri="{FF2B5EF4-FFF2-40B4-BE49-F238E27FC236}">
                <a16:creationId xmlns:a16="http://schemas.microsoft.com/office/drawing/2014/main" id="{ECAF1135-8957-4CD4-9E28-727CD909D6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2ABE977-1CD4-415D-8CD2-37F79261C412}"/>
              </a:ext>
            </a:extLst>
          </p:cNvPr>
          <p:cNvSpPr txBox="1"/>
          <p:nvPr/>
        </p:nvSpPr>
        <p:spPr>
          <a:xfrm>
            <a:off x="6480699" y="1402672"/>
            <a:ext cx="5557421" cy="4401205"/>
          </a:xfrm>
          <a:prstGeom prst="rect">
            <a:avLst/>
          </a:prstGeom>
          <a:noFill/>
        </p:spPr>
        <p:txBody>
          <a:bodyPr wrap="square" rtlCol="0">
            <a:spAutoFit/>
          </a:bodyPr>
          <a:lstStyle/>
          <a:p>
            <a:pPr algn="just"/>
            <a:r>
              <a:rPr lang="en-US" sz="2000" dirty="0">
                <a:latin typeface="Times New Roman" panose="02020603050405020304" pitchFamily="18" charset="0"/>
                <a:cs typeface="Times New Roman" panose="02020603050405020304" pitchFamily="18" charset="0"/>
              </a:rPr>
              <a:t>The traffic sign recognition system (TSRS) is an important component of an intelligent transportation system (ITS). Being able to interpret traffic signs properly and efficiently can increase driving safety. This project proposes a traffic sign identification approach based on deep learning, which primarily targets at the detection and classification of traffic signs while being trained on a traffic sign benchmark dataset. A traffic sign recognition and identification approach based on image processing is proposed, which is integrated with a convolutional neural network (CNN) to classify traffic signs. TensorFlow is utilized to implement CNN. We have 99.4% accuracy in identifying.</a:t>
            </a:r>
            <a:endParaRPr lang="en-IN"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D4AFE57B-83C0-4D01-AF12-DBEC2441A9BF}"/>
              </a:ext>
            </a:extLst>
          </p:cNvPr>
          <p:cNvSpPr txBox="1"/>
          <p:nvPr/>
        </p:nvSpPr>
        <p:spPr>
          <a:xfrm>
            <a:off x="1811045" y="2833833"/>
            <a:ext cx="3258104" cy="769441"/>
          </a:xfrm>
          <a:prstGeom prst="rect">
            <a:avLst/>
          </a:prstGeom>
          <a:noFill/>
        </p:spPr>
        <p:txBody>
          <a:bodyPr wrap="square" rtlCol="0">
            <a:spAutoFit/>
          </a:bodyPr>
          <a:lstStyle/>
          <a:p>
            <a:r>
              <a:rPr lang="en-US" sz="4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ABSTRACT</a:t>
            </a:r>
            <a:endParaRPr lang="en-IN" sz="4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039544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ntroduction Wallpapers - Top Free Introduction Backgrounds -  WallpaperAccess">
            <a:extLst>
              <a:ext uri="{FF2B5EF4-FFF2-40B4-BE49-F238E27FC236}">
                <a16:creationId xmlns:a16="http://schemas.microsoft.com/office/drawing/2014/main" id="{CB0DA148-8332-4F29-97CE-AB3458EED3F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DAC9B92-314D-4469-AC15-6E6375ED1800}"/>
              </a:ext>
            </a:extLst>
          </p:cNvPr>
          <p:cNvSpPr txBox="1"/>
          <p:nvPr/>
        </p:nvSpPr>
        <p:spPr>
          <a:xfrm>
            <a:off x="511729" y="159640"/>
            <a:ext cx="5304041" cy="769441"/>
          </a:xfrm>
          <a:prstGeom prst="rect">
            <a:avLst/>
          </a:prstGeom>
          <a:noFill/>
        </p:spPr>
        <p:txBody>
          <a:bodyPr wrap="square" rtlCol="0">
            <a:spAutoFit/>
          </a:bodyPr>
          <a:lstStyle/>
          <a:p>
            <a:r>
              <a:rPr lang="en-US" sz="44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INTRODUCTION</a:t>
            </a:r>
            <a:endParaRPr lang="en-IN" sz="44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0BBF5549-02BE-4FD0-A652-04F90C4EB9AA}"/>
              </a:ext>
            </a:extLst>
          </p:cNvPr>
          <p:cNvSpPr txBox="1"/>
          <p:nvPr/>
        </p:nvSpPr>
        <p:spPr>
          <a:xfrm>
            <a:off x="511729" y="1971413"/>
            <a:ext cx="5478010" cy="2759978"/>
          </a:xfrm>
          <a:prstGeom prst="rect">
            <a:avLst/>
          </a:prstGeom>
          <a:noFill/>
        </p:spPr>
        <p:txBody>
          <a:bodyPr wrap="square" rtlCol="0">
            <a:spAutoFit/>
          </a:bodyPr>
          <a:lstStyle/>
          <a:p>
            <a:endParaRPr lang="en-IN"/>
          </a:p>
        </p:txBody>
      </p:sp>
    </p:spTree>
    <p:extLst>
      <p:ext uri="{BB962C8B-B14F-4D97-AF65-F5344CB8AC3E}">
        <p14:creationId xmlns:p14="http://schemas.microsoft.com/office/powerpoint/2010/main" val="26467347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orkflow Engine Free Download">
            <a:extLst>
              <a:ext uri="{FF2B5EF4-FFF2-40B4-BE49-F238E27FC236}">
                <a16:creationId xmlns:a16="http://schemas.microsoft.com/office/drawing/2014/main" id="{54640088-1711-4797-9EE6-1750CF2F40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310" y="514905"/>
            <a:ext cx="5354854" cy="518455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E40BEAA-D066-4081-AFBD-59A32BC57A89}"/>
              </a:ext>
            </a:extLst>
          </p:cNvPr>
          <p:cNvSpPr txBox="1"/>
          <p:nvPr/>
        </p:nvSpPr>
        <p:spPr>
          <a:xfrm>
            <a:off x="6096000" y="366623"/>
            <a:ext cx="5560379" cy="6124754"/>
          </a:xfrm>
          <a:prstGeom prst="rect">
            <a:avLst/>
          </a:prstGeom>
          <a:noFill/>
        </p:spPr>
        <p:txBody>
          <a:bodyPr wrap="square" rtlCol="0">
            <a:spAutoFit/>
          </a:bodyPr>
          <a:lstStyle/>
          <a:p>
            <a:pPr marL="285750" indent="-285750">
              <a:buFont typeface="Wingdings" panose="05000000000000000000" pitchFamily="2" charset="2"/>
              <a:buChar char="§"/>
            </a:pPr>
            <a:r>
              <a:rPr lang="en-US"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DATA COLLECTION</a:t>
            </a:r>
          </a:p>
          <a:p>
            <a:pPr marL="742950" lvl="1" indent="-285750">
              <a:buFont typeface="Wingdings" panose="05000000000000000000" pitchFamily="2" charset="2"/>
              <a:buChar char="§"/>
            </a:pPr>
            <a:endParaRPr lang="en-US"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Benchmark dataset in traffic sign recognition – GTSRB</a:t>
            </a:r>
          </a:p>
          <a:p>
            <a:pPr lvl="1" algn="just"/>
            <a:endParaRPr lang="en-US" sz="1600" dirty="0">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1600" i="0" dirty="0">
                <a:latin typeface="Times New Roman" panose="02020603050405020304" pitchFamily="18" charset="0"/>
                <a:cs typeface="Times New Roman" panose="02020603050405020304" pitchFamily="18" charset="0"/>
              </a:rPr>
              <a:t>The dataset contains more than 50,000 images of different traffic signs. </a:t>
            </a:r>
          </a:p>
          <a:p>
            <a:pPr lvl="1" algn="just"/>
            <a:endParaRPr lang="en-US" sz="1600" i="0" dirty="0">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1600" i="0" dirty="0">
                <a:latin typeface="Times New Roman" panose="02020603050405020304" pitchFamily="18" charset="0"/>
                <a:cs typeface="Times New Roman" panose="02020603050405020304" pitchFamily="18" charset="0"/>
              </a:rPr>
              <a:t>It is further classified into 43 different classes. </a:t>
            </a:r>
          </a:p>
          <a:p>
            <a:pPr lvl="1" algn="just"/>
            <a:endParaRPr lang="en-US" sz="1600" i="0" dirty="0">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1600" i="0" dirty="0">
                <a:latin typeface="Times New Roman" panose="02020603050405020304" pitchFamily="18" charset="0"/>
                <a:cs typeface="Times New Roman" panose="02020603050405020304" pitchFamily="18" charset="0"/>
              </a:rPr>
              <a:t>It is quite varying, some of the classes have many images while some classes have few images. </a:t>
            </a:r>
          </a:p>
          <a:p>
            <a:pPr lvl="1" algn="just"/>
            <a:endParaRPr lang="en-US" sz="1600" i="0" dirty="0">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1600" i="0" dirty="0">
                <a:latin typeface="Times New Roman" panose="02020603050405020304" pitchFamily="18" charset="0"/>
                <a:cs typeface="Times New Roman" panose="02020603050405020304" pitchFamily="18" charset="0"/>
              </a:rPr>
              <a:t>The size of the dataset is around 300 MB.</a:t>
            </a:r>
          </a:p>
          <a:p>
            <a:pPr lvl="1" algn="just"/>
            <a:r>
              <a:rPr lang="en-US" sz="1600" i="0" dirty="0">
                <a:latin typeface="Times New Roman" panose="02020603050405020304" pitchFamily="18" charset="0"/>
                <a:cs typeface="Times New Roman" panose="02020603050405020304" pitchFamily="18" charset="0"/>
              </a:rPr>
              <a:t> </a:t>
            </a:r>
          </a:p>
          <a:p>
            <a:pPr marL="742950" lvl="1" indent="-285750" algn="just">
              <a:buFont typeface="Arial" panose="020B0604020202020204" pitchFamily="34" charset="0"/>
              <a:buChar char="•"/>
            </a:pPr>
            <a:r>
              <a:rPr lang="en-US" sz="1600" i="0" dirty="0">
                <a:latin typeface="Times New Roman" panose="02020603050405020304" pitchFamily="18" charset="0"/>
                <a:cs typeface="Times New Roman" panose="02020603050405020304" pitchFamily="18" charset="0"/>
              </a:rPr>
              <a:t>The dataset has a train folder which contains images inside each class.</a:t>
            </a:r>
          </a:p>
          <a:p>
            <a:pPr lvl="1" algn="just"/>
            <a:endParaRPr lang="en-US" sz="1600" i="0" dirty="0">
              <a:latin typeface="Times New Roman" panose="02020603050405020304" pitchFamily="18" charset="0"/>
              <a:cs typeface="Times New Roman" panose="02020603050405020304" pitchFamily="18" charset="0"/>
            </a:endParaRPr>
          </a:p>
          <a:p>
            <a:pPr marL="742950" lvl="1" indent="-285750" algn="jus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A </a:t>
            </a:r>
            <a:r>
              <a:rPr lang="en-US" sz="1600" i="0" dirty="0">
                <a:latin typeface="Times New Roman" panose="02020603050405020304" pitchFamily="18" charset="0"/>
                <a:cs typeface="Times New Roman" panose="02020603050405020304" pitchFamily="18" charset="0"/>
              </a:rPr>
              <a:t>test folder which we will use for blind testing our model.</a:t>
            </a:r>
            <a:endParaRPr lang="en-US" sz="1600" dirty="0">
              <a:latin typeface="Times New Roman" panose="02020603050405020304" pitchFamily="18" charset="0"/>
              <a:cs typeface="Times New Roman" panose="02020603050405020304" pitchFamily="18" charset="0"/>
            </a:endParaRPr>
          </a:p>
          <a:p>
            <a:endParaRPr lang="en-IN"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4665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orkflow Engine Free Download">
            <a:extLst>
              <a:ext uri="{FF2B5EF4-FFF2-40B4-BE49-F238E27FC236}">
                <a16:creationId xmlns:a16="http://schemas.microsoft.com/office/drawing/2014/main" id="{54640088-1711-4797-9EE6-1750CF2F40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82645" y="233458"/>
            <a:ext cx="5337662" cy="516791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53C1784-E2E7-45B8-BA2E-38AFC9A308AE}"/>
              </a:ext>
            </a:extLst>
          </p:cNvPr>
          <p:cNvSpPr txBox="1"/>
          <p:nvPr/>
        </p:nvSpPr>
        <p:spPr>
          <a:xfrm>
            <a:off x="338690" y="233458"/>
            <a:ext cx="6033855" cy="1323439"/>
          </a:xfrm>
          <a:prstGeom prst="rect">
            <a:avLst/>
          </a:prstGeom>
          <a:noFill/>
        </p:spPr>
        <p:txBody>
          <a:bodyPr wrap="square" rtlCol="0">
            <a:spAutoFit/>
          </a:bodyPr>
          <a:lstStyle/>
          <a:p>
            <a:pPr marL="285750" indent="-285750">
              <a:buFont typeface="Wingdings" panose="05000000000000000000" pitchFamily="2" charset="2"/>
              <a:buChar char="§"/>
            </a:pPr>
            <a:r>
              <a:rPr lang="en-US"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IMPORTING THE PRE-REQUISITES</a:t>
            </a:r>
          </a:p>
        </p:txBody>
      </p:sp>
      <p:pic>
        <p:nvPicPr>
          <p:cNvPr id="4" name="Picture 3">
            <a:extLst>
              <a:ext uri="{FF2B5EF4-FFF2-40B4-BE49-F238E27FC236}">
                <a16:creationId xmlns:a16="http://schemas.microsoft.com/office/drawing/2014/main" id="{67C0904D-C86F-43A8-BE7F-06828365C056}"/>
              </a:ext>
            </a:extLst>
          </p:cNvPr>
          <p:cNvPicPr>
            <a:picLocks noChangeAspect="1"/>
          </p:cNvPicPr>
          <p:nvPr/>
        </p:nvPicPr>
        <p:blipFill rotWithShape="1">
          <a:blip r:embed="rId3"/>
          <a:srcRect b="50000"/>
          <a:stretch/>
        </p:blipFill>
        <p:spPr>
          <a:xfrm>
            <a:off x="176525" y="1920351"/>
            <a:ext cx="6730971" cy="3017298"/>
          </a:xfrm>
          <a:prstGeom prst="rect">
            <a:avLst/>
          </a:prstGeom>
        </p:spPr>
      </p:pic>
    </p:spTree>
    <p:extLst>
      <p:ext uri="{BB962C8B-B14F-4D97-AF65-F5344CB8AC3E}">
        <p14:creationId xmlns:p14="http://schemas.microsoft.com/office/powerpoint/2010/main" val="37011852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orkflow Engine Free Download">
            <a:extLst>
              <a:ext uri="{FF2B5EF4-FFF2-40B4-BE49-F238E27FC236}">
                <a16:creationId xmlns:a16="http://schemas.microsoft.com/office/drawing/2014/main" id="{54640088-1711-4797-9EE6-1750CF2F40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310" y="514905"/>
            <a:ext cx="5354854" cy="518455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27C4FC3D-E280-4873-A11C-2C5EAFDDE383}"/>
              </a:ext>
            </a:extLst>
          </p:cNvPr>
          <p:cNvSpPr txBox="1"/>
          <p:nvPr/>
        </p:nvSpPr>
        <p:spPr>
          <a:xfrm>
            <a:off x="5672831" y="162437"/>
            <a:ext cx="6427433" cy="1938992"/>
          </a:xfrm>
          <a:prstGeom prst="rect">
            <a:avLst/>
          </a:prstGeom>
          <a:noFill/>
        </p:spPr>
        <p:txBody>
          <a:bodyPr wrap="square" rtlCol="0">
            <a:spAutoFit/>
          </a:bodyPr>
          <a:lstStyle/>
          <a:p>
            <a:pPr marL="285750" indent="-285750">
              <a:buFont typeface="Wingdings" panose="05000000000000000000" pitchFamily="2" charset="2"/>
              <a:buChar char="§"/>
            </a:pPr>
            <a:r>
              <a:rPr lang="en-US"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IMPORTING THE IMAGES AND IMAGE PROCESSING</a:t>
            </a:r>
          </a:p>
        </p:txBody>
      </p:sp>
      <p:pic>
        <p:nvPicPr>
          <p:cNvPr id="4" name="Picture 3">
            <a:extLst>
              <a:ext uri="{FF2B5EF4-FFF2-40B4-BE49-F238E27FC236}">
                <a16:creationId xmlns:a16="http://schemas.microsoft.com/office/drawing/2014/main" id="{193793CE-ADDB-4179-9ACE-73D000F4A9F4}"/>
              </a:ext>
            </a:extLst>
          </p:cNvPr>
          <p:cNvPicPr>
            <a:picLocks noChangeAspect="1"/>
          </p:cNvPicPr>
          <p:nvPr/>
        </p:nvPicPr>
        <p:blipFill rotWithShape="1">
          <a:blip r:embed="rId3"/>
          <a:srcRect r="18519" b="21675"/>
          <a:stretch/>
        </p:blipFill>
        <p:spPr>
          <a:xfrm>
            <a:off x="5900690" y="2101429"/>
            <a:ext cx="6096000" cy="3296194"/>
          </a:xfrm>
          <a:prstGeom prst="rect">
            <a:avLst/>
          </a:prstGeom>
        </p:spPr>
      </p:pic>
    </p:spTree>
    <p:extLst>
      <p:ext uri="{BB962C8B-B14F-4D97-AF65-F5344CB8AC3E}">
        <p14:creationId xmlns:p14="http://schemas.microsoft.com/office/powerpoint/2010/main" val="1433534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orkflow Engine Free Download">
            <a:extLst>
              <a:ext uri="{FF2B5EF4-FFF2-40B4-BE49-F238E27FC236}">
                <a16:creationId xmlns:a16="http://schemas.microsoft.com/office/drawing/2014/main" id="{54640088-1711-4797-9EE6-1750CF2F40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13865" y="674703"/>
            <a:ext cx="5354854" cy="518455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766419E-E1DA-43A9-B1F9-9A086A02F067}"/>
              </a:ext>
            </a:extLst>
          </p:cNvPr>
          <p:cNvSpPr txBox="1"/>
          <p:nvPr/>
        </p:nvSpPr>
        <p:spPr>
          <a:xfrm>
            <a:off x="497149" y="162437"/>
            <a:ext cx="6427433" cy="1938992"/>
          </a:xfrm>
          <a:prstGeom prst="rect">
            <a:avLst/>
          </a:prstGeom>
          <a:noFill/>
        </p:spPr>
        <p:txBody>
          <a:bodyPr wrap="square" rtlCol="0">
            <a:spAutoFit/>
          </a:bodyPr>
          <a:lstStyle/>
          <a:p>
            <a:pPr marL="285750" indent="-285750">
              <a:buFont typeface="Wingdings" panose="05000000000000000000" pitchFamily="2" charset="2"/>
              <a:buChar char="§"/>
            </a:pPr>
            <a:r>
              <a:rPr lang="en-US"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IMPORTING THE IMAGES AND IMAGE PROCESSING</a:t>
            </a:r>
          </a:p>
        </p:txBody>
      </p:sp>
      <p:pic>
        <p:nvPicPr>
          <p:cNvPr id="4" name="Picture 3">
            <a:extLst>
              <a:ext uri="{FF2B5EF4-FFF2-40B4-BE49-F238E27FC236}">
                <a16:creationId xmlns:a16="http://schemas.microsoft.com/office/drawing/2014/main" id="{60BF1E84-4905-415F-A0B3-CDA5BB3491B1}"/>
              </a:ext>
            </a:extLst>
          </p:cNvPr>
          <p:cNvPicPr>
            <a:picLocks noChangeAspect="1"/>
          </p:cNvPicPr>
          <p:nvPr/>
        </p:nvPicPr>
        <p:blipFill rotWithShape="1">
          <a:blip r:embed="rId3"/>
          <a:srcRect r="14805" b="36699"/>
          <a:stretch/>
        </p:blipFill>
        <p:spPr>
          <a:xfrm>
            <a:off x="115410" y="2512381"/>
            <a:ext cx="6613865" cy="2764257"/>
          </a:xfrm>
          <a:prstGeom prst="rect">
            <a:avLst/>
          </a:prstGeom>
        </p:spPr>
      </p:pic>
    </p:spTree>
    <p:extLst>
      <p:ext uri="{BB962C8B-B14F-4D97-AF65-F5344CB8AC3E}">
        <p14:creationId xmlns:p14="http://schemas.microsoft.com/office/powerpoint/2010/main" val="597271990"/>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2.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TM03090434[[fn=Wood Type]]</Template>
  <TotalTime>355</TotalTime>
  <Words>699</Words>
  <Application>Microsoft Office PowerPoint</Application>
  <PresentationFormat>Widescreen</PresentationFormat>
  <Paragraphs>93</Paragraphs>
  <Slides>25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Bookman Old Style</vt:lpstr>
      <vt:lpstr>Calibri</vt:lpstr>
      <vt:lpstr>Franklin Gothic Book</vt:lpstr>
      <vt:lpstr>Times New Roman</vt:lpstr>
      <vt:lpstr>Wingdings</vt:lpstr>
      <vt:lpstr>1_RetrospectVTI</vt:lpstr>
      <vt:lpstr>Traffic Sign Recognition for better performance in self driving cars using Deep Learning Techniques</vt:lpstr>
      <vt:lpstr>MEMBERS OF THIS PROJECT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Traffic Sign Recognition for better performance in self driving cars using Deep Learning Techniques</dc:title>
  <dc:creator>Samser Mondal</dc:creator>
  <cp:lastModifiedBy>Samser Mondal</cp:lastModifiedBy>
  <cp:revision>12</cp:revision>
  <dcterms:created xsi:type="dcterms:W3CDTF">2022-03-29T06:47:07Z</dcterms:created>
  <dcterms:modified xsi:type="dcterms:W3CDTF">2022-04-09T07:54:29Z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